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6" r:id="rId2"/>
    <p:sldId id="260" r:id="rId3"/>
    <p:sldId id="258" r:id="rId4"/>
    <p:sldId id="259" r:id="rId5"/>
    <p:sldId id="266" r:id="rId6"/>
    <p:sldId id="263" r:id="rId7"/>
    <p:sldId id="265" r:id="rId8"/>
    <p:sldId id="262" r:id="rId9"/>
    <p:sldId id="257" r:id="rId10"/>
    <p:sldId id="264" r:id="rId11"/>
    <p:sldId id="261" r:id="rId1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3300"/>
    <a:srgbClr val="9933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46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3B228B-5AB1-4570-90DE-8C0C24E9A1A1}" type="datetimeFigureOut">
              <a:rPr lang="ru-RU" smtClean="0"/>
              <a:t>30.01.2013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A730A7-FCC4-4C65-962B-A2AF726DD1CE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294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>
              <a:latin typeface="Arial" charset="0"/>
            </a:endParaRPr>
          </a:p>
        </p:txBody>
      </p:sp>
      <p:sp>
        <p:nvSpPr>
          <p:cNvPr id="82948" name="Номер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83BEB041-2173-4A96-A0CA-E2C03FE1857C}" type="slidenum">
              <a:rPr lang="ru-RU" sz="1200"/>
              <a:pPr algn="r"/>
              <a:t>5</a:t>
            </a:fld>
            <a:endParaRPr lang="ru-RU" sz="12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11188" y="1773238"/>
            <a:ext cx="7772400" cy="1470025"/>
          </a:xfrm>
          <a:solidFill>
            <a:srgbClr val="FFFFFF">
              <a:alpha val="70000"/>
            </a:srgbClr>
          </a:solidFill>
          <a:ln w="57150"/>
        </p:spPr>
        <p:txBody>
          <a:bodyPr/>
          <a:lstStyle>
            <a:lvl1pPr>
              <a:defRPr sz="480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>
                <a:latin typeface="+mn-lt"/>
              </a:defRPr>
            </a:lvl1pPr>
          </a:lstStyle>
          <a:p>
            <a:fld id="{DF4E435B-98FD-4AA7-A0E4-A4EA02B3C3A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B3DF15-B6FF-43B7-AE7D-D4AAD080311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1ECF4DF-F415-4EC1-A423-8B39F9789C7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AAA7F8E-D99D-4CD3-B4CD-976C07A175B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39B38F1-F033-44F0-8A01-2A5E6B9166A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AD4D10-C1DF-4B96-B87C-20C3E4D4E32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A736FBC-F703-47DE-864A-ACE07EA3C18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573B55B-2325-4F9F-A5A7-2D049AC97A2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5757A3-3511-46C3-AB35-185763B7B8C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9207BAB-361F-4561-AFEC-07D212C4457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23D6651-8A85-4F9E-B893-D894B5622AE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1" name="Picture 7" descr="9782975b876176144842b490277ebaa1-hcl0i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0" y="0"/>
            <a:ext cx="9144000" cy="1557338"/>
          </a:xfrm>
          <a:prstGeom prst="rect">
            <a:avLst/>
          </a:prstGeom>
          <a:noFill/>
        </p:spPr>
      </p:pic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solidFill>
            <a:srgbClr val="FFFFFF">
              <a:alpha val="80000"/>
            </a:srgbClr>
          </a:solidFill>
          <a:ln w="9525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C353D5BD-AFFB-491F-ACBE-9D968A3F5AE8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+mj-lt"/>
          <a:ea typeface="+mj-ea"/>
          <a:cs typeface="+mj-cs"/>
        </a:defRPr>
      </a:lvl1pPr>
      <a:lvl2pPr algn="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Calibri" pitchFamily="34" charset="0"/>
        </a:defRPr>
      </a:lvl2pPr>
      <a:lvl3pPr algn="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Calibri" pitchFamily="34" charset="0"/>
        </a:defRPr>
      </a:lvl3pPr>
      <a:lvl4pPr algn="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Calibri" pitchFamily="34" charset="0"/>
        </a:defRPr>
      </a:lvl4pPr>
      <a:lvl5pPr algn="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Calibri" pitchFamily="34" charset="0"/>
        </a:defRPr>
      </a:lvl5pPr>
      <a:lvl6pPr marL="457200" algn="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Calibri" pitchFamily="34" charset="0"/>
        </a:defRPr>
      </a:lvl6pPr>
      <a:lvl7pPr marL="914400" algn="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Calibri" pitchFamily="34" charset="0"/>
        </a:defRPr>
      </a:lvl7pPr>
      <a:lvl8pPr marL="1371600" algn="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Calibri" pitchFamily="34" charset="0"/>
        </a:defRPr>
      </a:lvl8pPr>
      <a:lvl9pPr marL="1828800" algn="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rgbClr val="663300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rgbClr val="663300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rgbClr val="663300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rgbClr val="663300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663300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663300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663300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663300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663300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ln/>
        </p:spPr>
        <p:txBody>
          <a:bodyPr/>
          <a:lstStyle/>
          <a:p>
            <a:r>
              <a:rPr lang="ru-RU" dirty="0" smtClean="0"/>
              <a:t>Программа воспитания и социализации</a:t>
            </a:r>
            <a:endParaRPr lang="ru-RU" dirty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 smtClean="0"/>
              <a:t>План действий по разработке программы воспитания  и социализации обучающихся</a:t>
            </a:r>
            <a:endParaRPr lang="ru-RU" sz="28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42844" y="1785928"/>
          <a:ext cx="8858312" cy="499609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45157"/>
                <a:gridCol w="561875"/>
                <a:gridCol w="561875"/>
                <a:gridCol w="351172"/>
                <a:gridCol w="302546"/>
                <a:gridCol w="664525"/>
                <a:gridCol w="664525"/>
                <a:gridCol w="664525"/>
                <a:gridCol w="884011"/>
                <a:gridCol w="761777"/>
                <a:gridCol w="702344"/>
                <a:gridCol w="529455"/>
                <a:gridCol w="664525"/>
              </a:tblGrid>
              <a:tr h="292438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6633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Рабочая группа</a:t>
                      </a:r>
                      <a:endParaRPr lang="ru-RU" sz="1200" dirty="0">
                        <a:solidFill>
                          <a:srgbClr val="663300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marL="71755" marR="71755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6633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Эффективный опыт работы школы</a:t>
                      </a:r>
                      <a:endParaRPr lang="ru-RU" sz="1200" dirty="0">
                        <a:solidFill>
                          <a:srgbClr val="663300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vert="vert270"/>
                </a:tc>
                <a:tc rowSpan="2">
                  <a:txBody>
                    <a:bodyPr/>
                    <a:lstStyle/>
                    <a:p>
                      <a:pPr marL="71755" marR="71755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6633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Преемственность с направлением программы НОО</a:t>
                      </a:r>
                      <a:endParaRPr lang="ru-RU" sz="1200" dirty="0">
                        <a:solidFill>
                          <a:srgbClr val="663300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vert="vert270"/>
                </a:tc>
                <a:tc rowSpan="2">
                  <a:txBody>
                    <a:bodyPr/>
                    <a:lstStyle/>
                    <a:p>
                      <a:pPr marL="71755" marR="71755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6633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Ценности</a:t>
                      </a:r>
                      <a:endParaRPr lang="ru-RU" sz="1200" dirty="0">
                        <a:solidFill>
                          <a:srgbClr val="663300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vert="vert270"/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6633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Содержание</a:t>
                      </a:r>
                      <a:endParaRPr lang="ru-RU" sz="1200" dirty="0">
                        <a:solidFill>
                          <a:srgbClr val="663300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vert="vert270"/>
                </a:tc>
                <a:tc gridSpan="3">
                  <a:txBody>
                    <a:bodyPr/>
                    <a:lstStyle/>
                    <a:p>
                      <a:pPr marR="46990" algn="ctr"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Виды и формы деятельности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6633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Просветительская и методическая работа с участниками образовательного процесса</a:t>
                      </a:r>
                      <a:endParaRPr lang="ru-RU" sz="1200">
                        <a:solidFill>
                          <a:srgbClr val="663300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vert="vert270"/>
                </a:tc>
                <a:tc rowSpan="2">
                  <a:txBody>
                    <a:bodyPr/>
                    <a:lstStyle/>
                    <a:p>
                      <a:pPr marL="71755" marR="71755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6633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Социальные партнеры</a:t>
                      </a:r>
                      <a:endParaRPr lang="ru-RU" sz="1200">
                        <a:solidFill>
                          <a:srgbClr val="663300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vert="vert270"/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6633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Критерии и показатели результативности</a:t>
                      </a:r>
                      <a:endParaRPr lang="ru-RU" sz="1200">
                        <a:solidFill>
                          <a:srgbClr val="663300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vert="vert270"/>
                </a:tc>
                <a:tc rowSpan="2">
                  <a:txBody>
                    <a:bodyPr/>
                    <a:lstStyle/>
                    <a:p>
                      <a:pPr marL="71755" marR="71755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6633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Планируемые результаты</a:t>
                      </a:r>
                      <a:endParaRPr lang="ru-RU" sz="1200">
                        <a:solidFill>
                          <a:srgbClr val="663300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vert="vert270"/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6633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Методика и инструментарий мониторинга</a:t>
                      </a:r>
                      <a:endParaRPr lang="ru-RU" sz="1200">
                        <a:solidFill>
                          <a:srgbClr val="663300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vert="vert270"/>
                </a:tc>
              </a:tr>
              <a:tr h="124968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71755" marR="71755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6633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Урочная</a:t>
                      </a:r>
                      <a:endParaRPr lang="ru-RU" sz="1200" dirty="0">
                        <a:solidFill>
                          <a:srgbClr val="663300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vert="vert270"/>
                </a:tc>
                <a:tc>
                  <a:txBody>
                    <a:bodyPr/>
                    <a:lstStyle/>
                    <a:p>
                      <a:pPr marL="71755" marR="71755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6633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Внеурочная</a:t>
                      </a:r>
                      <a:endParaRPr lang="ru-RU" sz="1200" dirty="0">
                        <a:solidFill>
                          <a:srgbClr val="663300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vert="vert270"/>
                </a:tc>
                <a:tc>
                  <a:txBody>
                    <a:bodyPr/>
                    <a:lstStyle/>
                    <a:p>
                      <a:pPr marL="71755" marR="71755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6633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Внешкольная</a:t>
                      </a:r>
                      <a:endParaRPr lang="ru-RU" sz="1200" dirty="0">
                        <a:solidFill>
                          <a:srgbClr val="663300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vert="vert27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7769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Воспитание гражданственности, патриотизма</a:t>
                      </a:r>
                      <a:endParaRPr lang="ru-RU" sz="12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7769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Воспитание нравственных чувств, убеждений</a:t>
                      </a:r>
                      <a:endParaRPr lang="ru-RU" sz="12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7769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Воспитание социальной ответственности</a:t>
                      </a:r>
                      <a:endParaRPr lang="ru-RU" sz="12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1846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Воспитание трудолюбия</a:t>
                      </a:r>
                      <a:endParaRPr lang="ru-RU" sz="12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3819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Профессиональная ориентация</a:t>
                      </a:r>
                      <a:endParaRPr lang="ru-RU" sz="12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7769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Воспитание экологической культуры</a:t>
                      </a:r>
                      <a:endParaRPr lang="ru-RU" sz="12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0583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Воспитание здорового образа жизни</a:t>
                      </a:r>
                      <a:endParaRPr lang="ru-RU" sz="12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8071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Эстетическое воспитание</a:t>
                      </a:r>
                      <a:endParaRPr lang="ru-RU" sz="12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1400" b="1" dirty="0">
                <a:solidFill>
                  <a:schemeClr val="tx1"/>
                </a:solidFill>
                <a:latin typeface="Times New Roman" pitchFamily="18" charset="0"/>
              </a:rPr>
              <a:t>Содержательный раздел</a:t>
            </a:r>
            <a:br>
              <a:rPr lang="ru-RU" sz="1400" b="1" dirty="0">
                <a:solidFill>
                  <a:schemeClr val="tx1"/>
                </a:solidFill>
                <a:latin typeface="Times New Roman" pitchFamily="18" charset="0"/>
              </a:rPr>
            </a:br>
            <a:r>
              <a:rPr lang="ru-RU" sz="2800" b="1" dirty="0">
                <a:solidFill>
                  <a:schemeClr val="tx1"/>
                </a:solidFill>
              </a:rPr>
              <a:t>Воспитание и социализация обучающихся на ступени основного общего образования</a:t>
            </a:r>
          </a:p>
        </p:txBody>
      </p:sp>
      <p:sp>
        <p:nvSpPr>
          <p:cNvPr id="1034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00034" y="2071678"/>
            <a:ext cx="7715304" cy="4525963"/>
          </a:xfrm>
        </p:spPr>
        <p:txBody>
          <a:bodyPr/>
          <a:lstStyle/>
          <a:p>
            <a:pPr algn="just"/>
            <a:r>
              <a:rPr lang="ru-RU" dirty="0"/>
              <a:t>Программа духовно-нравственного развития, воспитания  обучающихся на ступени основного общего образования </a:t>
            </a:r>
          </a:p>
          <a:p>
            <a:pPr algn="just"/>
            <a:r>
              <a:rPr lang="ru-RU" dirty="0"/>
              <a:t>Программа  социализации подростков </a:t>
            </a:r>
          </a:p>
          <a:p>
            <a:pPr algn="just"/>
            <a:r>
              <a:rPr lang="ru-RU" dirty="0"/>
              <a:t>Программа профориентации подростков </a:t>
            </a:r>
          </a:p>
          <a:p>
            <a:pPr algn="just"/>
            <a:r>
              <a:rPr lang="ru-RU" dirty="0"/>
              <a:t>Программа формирования культуры здорового и безопасного образа жизни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>
                <a:solidFill>
                  <a:srgbClr val="FF0000"/>
                </a:solidFill>
              </a:rPr>
              <a:t>Примерные основные образовательные программы ООО</a:t>
            </a:r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2071678"/>
            <a:ext cx="8229600" cy="4054485"/>
          </a:xfrm>
        </p:spPr>
        <p:txBody>
          <a:bodyPr/>
          <a:lstStyle/>
          <a:p>
            <a:pPr algn="just">
              <a:lnSpc>
                <a:spcPct val="90000"/>
              </a:lnSpc>
            </a:pPr>
            <a:r>
              <a:rPr lang="ru-RU" sz="2000" dirty="0"/>
              <a:t>Программа подготовлена Институтом стратегических исследований в образовании РАО. Научные руководители – член-корреспондент РАО А.М. Кондаков, академик РАО Л.П. </a:t>
            </a:r>
            <a:r>
              <a:rPr lang="ru-RU" sz="2000" dirty="0" err="1"/>
              <a:t>Кезина</a:t>
            </a:r>
            <a:r>
              <a:rPr lang="ru-RU" sz="2000" dirty="0"/>
              <a:t>.</a:t>
            </a:r>
            <a:r>
              <a:rPr lang="ru-RU" sz="1800" dirty="0"/>
              <a:t> </a:t>
            </a:r>
            <a:r>
              <a:rPr lang="ru-RU" sz="1600" dirty="0"/>
              <a:t>Данная программа основного общего образования одобрена Координационным советом при Департаменте общего образования Министерства образования и науки Российской Федерации по вопросам организации введения федеральных государственных образовательных стандартов общего образования</a:t>
            </a:r>
          </a:p>
          <a:p>
            <a:pPr>
              <a:lnSpc>
                <a:spcPct val="90000"/>
              </a:lnSpc>
            </a:pPr>
            <a:endParaRPr lang="ru-RU" sz="1600" dirty="0"/>
          </a:p>
          <a:p>
            <a:pPr algn="just">
              <a:lnSpc>
                <a:spcPct val="90000"/>
              </a:lnSpc>
            </a:pPr>
            <a:r>
              <a:rPr lang="ru-RU" sz="2000" dirty="0"/>
              <a:t>Программа подготовлена Институтом проблем образовательной политики «Эврика». Научный руководитель – Б.Д. </a:t>
            </a:r>
            <a:r>
              <a:rPr lang="ru-RU" sz="2000" dirty="0" err="1"/>
              <a:t>Эльконин</a:t>
            </a:r>
            <a:r>
              <a:rPr lang="ru-RU" sz="2000" dirty="0"/>
              <a:t>. </a:t>
            </a:r>
            <a:r>
              <a:rPr lang="ru-RU" sz="1600" dirty="0"/>
              <a:t>Данная  работа выполнена в рамках Федеральной целевой программы развития образования на 2006-2010 годы проекта «Разработка  и апробация нормативных и инструментально-методических материалов, обеспечивающих введение федеральных государственных стандартов общего образования»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Содержательный раздел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500034" y="1428736"/>
            <a:ext cx="4040188" cy="639762"/>
          </a:xfrm>
        </p:spPr>
        <p:txBody>
          <a:bodyPr/>
          <a:lstStyle/>
          <a:p>
            <a:r>
              <a:rPr lang="ru-RU" sz="1400" dirty="0" smtClean="0"/>
              <a:t>2.3. Программа воспитания и социализации обучающихся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0" y="2000240"/>
            <a:ext cx="4643438" cy="3951288"/>
          </a:xfrm>
        </p:spPr>
        <p:txBody>
          <a:bodyPr/>
          <a:lstStyle/>
          <a:p>
            <a:r>
              <a:rPr lang="ru-RU" sz="1100" dirty="0" smtClean="0"/>
              <a:t>2.3.1. Цель и задачи воспитания и социализации обучающихся</a:t>
            </a:r>
          </a:p>
          <a:p>
            <a:r>
              <a:rPr lang="ru-RU" sz="1100" dirty="0" smtClean="0"/>
              <a:t>2.3.2. Основные направления и ценностные основы воспитания и социализации обучающихся</a:t>
            </a:r>
          </a:p>
          <a:p>
            <a:r>
              <a:rPr lang="ru-RU" sz="1100" dirty="0" smtClean="0"/>
              <a:t>2.3.3. Принципы и особенности организации содержания воспитания и социализации обучающихся</a:t>
            </a:r>
          </a:p>
          <a:p>
            <a:r>
              <a:rPr lang="ru-RU" sz="1100" dirty="0" smtClean="0"/>
              <a:t>2.3.4. Основное содержание духовно-нравственного развития и воспитания обучающихся</a:t>
            </a:r>
          </a:p>
          <a:p>
            <a:r>
              <a:rPr lang="ru-RU" sz="1100" dirty="0" smtClean="0"/>
              <a:t>2.3.5. Виды деятельности и формы занятий с обучающимися</a:t>
            </a:r>
          </a:p>
          <a:p>
            <a:r>
              <a:rPr lang="ru-RU" sz="1100" dirty="0" smtClean="0"/>
              <a:t>2.3.6. Этапы организации социализации обучающихся, совместной деятельности образовательного учреждения с предприятиями, общественными организациями, системой дополнительного образования, иными социальными субъектами</a:t>
            </a:r>
          </a:p>
          <a:p>
            <a:r>
              <a:rPr lang="ru-RU" sz="1100" dirty="0" smtClean="0"/>
              <a:t>2.3.7. Основные формы организации педагогической поддержки социализации обучающихся</a:t>
            </a:r>
          </a:p>
          <a:p>
            <a:r>
              <a:rPr lang="ru-RU" sz="1100" dirty="0" smtClean="0"/>
              <a:t>2.3.8. Организация работы по формированию экологически целесообразного, здорового и безопасного образа жизни</a:t>
            </a:r>
          </a:p>
          <a:p>
            <a:r>
              <a:rPr lang="ru-RU" sz="1100" dirty="0" smtClean="0"/>
              <a:t>2.3.9. Деятельность образовательного учреждения в области непрерывного экологического </a:t>
            </a:r>
            <a:r>
              <a:rPr lang="ru-RU" sz="1100" dirty="0" err="1" smtClean="0"/>
              <a:t>здоровьесберегающего</a:t>
            </a:r>
            <a:r>
              <a:rPr lang="ru-RU" sz="1100" dirty="0" smtClean="0"/>
              <a:t> образования обучающихся</a:t>
            </a:r>
          </a:p>
          <a:p>
            <a:r>
              <a:rPr lang="ru-RU" sz="1100" dirty="0" smtClean="0"/>
              <a:t>2.3.10. Планируемые результаты воспитания и социализации обучающихся</a:t>
            </a:r>
          </a:p>
          <a:p>
            <a:r>
              <a:rPr lang="ru-RU" sz="1100" dirty="0" smtClean="0"/>
              <a:t>2.3.11. Мониторинг эффективности реализации образовательным учреждением программы воспитания и социализации обучающихся</a:t>
            </a:r>
          </a:p>
          <a:p>
            <a:r>
              <a:rPr lang="ru-RU" sz="1100" dirty="0" smtClean="0"/>
              <a:t>2.3.12. Методологический инструментарий мониторинга воспитания и социализации обучающихся</a:t>
            </a:r>
          </a:p>
          <a:p>
            <a:endParaRPr lang="ru-RU" sz="1100" dirty="0"/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3"/>
          </p:nvPr>
        </p:nvSpPr>
        <p:spPr>
          <a:xfrm>
            <a:off x="4643438" y="1643050"/>
            <a:ext cx="4041775" cy="639762"/>
          </a:xfrm>
        </p:spPr>
        <p:txBody>
          <a:bodyPr/>
          <a:lstStyle/>
          <a:p>
            <a:r>
              <a:rPr lang="ru-RU" sz="1400" dirty="0" smtClean="0"/>
              <a:t>Раздел 5.  Воспитание и социализация обучающихся на ступени основного общего образования</a:t>
            </a:r>
          </a:p>
        </p:txBody>
      </p:sp>
      <p:sp>
        <p:nvSpPr>
          <p:cNvPr id="8" name="Содержимое 7"/>
          <p:cNvSpPr>
            <a:spLocks noGrp="1"/>
          </p:cNvSpPr>
          <p:nvPr>
            <p:ph sz="quarter" idx="4"/>
          </p:nvPr>
        </p:nvSpPr>
        <p:spPr>
          <a:xfrm>
            <a:off x="4643438" y="2928934"/>
            <a:ext cx="4041775" cy="1968505"/>
          </a:xfrm>
        </p:spPr>
        <p:txBody>
          <a:bodyPr/>
          <a:lstStyle/>
          <a:p>
            <a:r>
              <a:rPr lang="ru-RU" sz="1400" dirty="0" smtClean="0"/>
              <a:t>5.1. Программа духовно-нравственного развития, воспитания обучающихся</a:t>
            </a:r>
          </a:p>
          <a:p>
            <a:r>
              <a:rPr lang="ru-RU" sz="1400" dirty="0" smtClean="0"/>
              <a:t>на ступени основного общего образования</a:t>
            </a:r>
          </a:p>
          <a:p>
            <a:r>
              <a:rPr lang="ru-RU" sz="1400" dirty="0" smtClean="0"/>
              <a:t>5.2. Программа социализации подростков</a:t>
            </a:r>
          </a:p>
          <a:p>
            <a:r>
              <a:rPr lang="ru-RU" sz="1400" dirty="0" smtClean="0"/>
              <a:t>5.3. Программа профориентации подростков</a:t>
            </a:r>
          </a:p>
          <a:p>
            <a:r>
              <a:rPr lang="ru-RU" sz="1400" dirty="0" smtClean="0"/>
              <a:t>5.4. Программа формирования культуры здорового и безопасного образа жизни</a:t>
            </a:r>
            <a:endParaRPr lang="ru-RU" sz="14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Содержательный раздел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7158" y="1643050"/>
            <a:ext cx="8229600" cy="4525963"/>
          </a:xfrm>
        </p:spPr>
        <p:txBody>
          <a:bodyPr/>
          <a:lstStyle/>
          <a:p>
            <a:pPr>
              <a:buFontTx/>
              <a:buNone/>
            </a:pPr>
            <a:endParaRPr lang="ru-RU" dirty="0"/>
          </a:p>
        </p:txBody>
      </p:sp>
      <p:sp>
        <p:nvSpPr>
          <p:cNvPr id="25604" name="Text Box 4"/>
          <p:cNvSpPr txBox="1">
            <a:spLocks noChangeArrowheads="1"/>
          </p:cNvSpPr>
          <p:nvPr/>
        </p:nvSpPr>
        <p:spPr bwMode="auto">
          <a:xfrm>
            <a:off x="1981200" y="1600200"/>
            <a:ext cx="5410200" cy="92551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 dirty="0">
                <a:solidFill>
                  <a:srgbClr val="FF0000"/>
                </a:solidFill>
              </a:rPr>
              <a:t>Основная образовательная программа образовательного учреждения (основная школа)</a:t>
            </a:r>
          </a:p>
        </p:txBody>
      </p:sp>
      <p:sp>
        <p:nvSpPr>
          <p:cNvPr id="25605" name="Text Box 5"/>
          <p:cNvSpPr txBox="1">
            <a:spLocks noChangeArrowheads="1"/>
          </p:cNvSpPr>
          <p:nvPr/>
        </p:nvSpPr>
        <p:spPr bwMode="auto">
          <a:xfrm>
            <a:off x="609600" y="2819400"/>
            <a:ext cx="2057400" cy="37623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/>
              <a:t>Целевой раздел</a:t>
            </a:r>
          </a:p>
        </p:txBody>
      </p:sp>
      <p:sp>
        <p:nvSpPr>
          <p:cNvPr id="25609" name="Text Box 9"/>
          <p:cNvSpPr txBox="1">
            <a:spLocks noChangeArrowheads="1"/>
          </p:cNvSpPr>
          <p:nvPr/>
        </p:nvSpPr>
        <p:spPr bwMode="auto">
          <a:xfrm>
            <a:off x="3124200" y="2819400"/>
            <a:ext cx="2895600" cy="6508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 dirty="0">
                <a:solidFill>
                  <a:srgbClr val="FF0000"/>
                </a:solidFill>
              </a:rPr>
              <a:t>Содержательный раздел</a:t>
            </a:r>
          </a:p>
        </p:txBody>
      </p:sp>
      <p:sp>
        <p:nvSpPr>
          <p:cNvPr id="25610" name="Text Box 10"/>
          <p:cNvSpPr txBox="1">
            <a:spLocks noChangeArrowheads="1"/>
          </p:cNvSpPr>
          <p:nvPr/>
        </p:nvSpPr>
        <p:spPr bwMode="auto">
          <a:xfrm>
            <a:off x="6400800" y="2819400"/>
            <a:ext cx="2209800" cy="37623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dirty="0"/>
              <a:t>Организационный</a:t>
            </a:r>
          </a:p>
        </p:txBody>
      </p:sp>
      <p:sp>
        <p:nvSpPr>
          <p:cNvPr id="25611" name="Line 11"/>
          <p:cNvSpPr>
            <a:spLocks noChangeShapeType="1"/>
          </p:cNvSpPr>
          <p:nvPr/>
        </p:nvSpPr>
        <p:spPr bwMode="auto">
          <a:xfrm>
            <a:off x="2286000" y="251460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5613" name="Line 13"/>
          <p:cNvSpPr>
            <a:spLocks noChangeShapeType="1"/>
          </p:cNvSpPr>
          <p:nvPr/>
        </p:nvSpPr>
        <p:spPr bwMode="auto">
          <a:xfrm>
            <a:off x="7239000" y="251460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5617" name="Line 17"/>
          <p:cNvSpPr>
            <a:spLocks noChangeShapeType="1"/>
          </p:cNvSpPr>
          <p:nvPr/>
        </p:nvSpPr>
        <p:spPr bwMode="auto">
          <a:xfrm>
            <a:off x="4419600" y="251460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5618" name="Text Box 18"/>
          <p:cNvSpPr txBox="1">
            <a:spLocks noChangeArrowheads="1"/>
          </p:cNvSpPr>
          <p:nvPr/>
        </p:nvSpPr>
        <p:spPr bwMode="auto">
          <a:xfrm>
            <a:off x="533400" y="4038600"/>
            <a:ext cx="1981200" cy="15716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ru-RU" sz="1600" b="1"/>
              <a:t>Программа развития универсальных учебных действий</a:t>
            </a:r>
          </a:p>
          <a:p>
            <a:pPr>
              <a:spcBef>
                <a:spcPct val="50000"/>
              </a:spcBef>
            </a:pPr>
            <a:endParaRPr lang="ru-RU" sz="1600" b="1"/>
          </a:p>
        </p:txBody>
      </p:sp>
      <p:sp>
        <p:nvSpPr>
          <p:cNvPr id="25619" name="Text Box 19"/>
          <p:cNvSpPr txBox="1">
            <a:spLocks noChangeArrowheads="1"/>
          </p:cNvSpPr>
          <p:nvPr/>
        </p:nvSpPr>
        <p:spPr bwMode="auto">
          <a:xfrm>
            <a:off x="2895600" y="4114800"/>
            <a:ext cx="1524000" cy="13239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600" b="1"/>
              <a:t>Программы отдельных учебных предметов, курсов</a:t>
            </a:r>
          </a:p>
        </p:txBody>
      </p:sp>
      <p:sp>
        <p:nvSpPr>
          <p:cNvPr id="25620" name="Text Box 20"/>
          <p:cNvSpPr txBox="1">
            <a:spLocks noChangeArrowheads="1"/>
          </p:cNvSpPr>
          <p:nvPr/>
        </p:nvSpPr>
        <p:spPr bwMode="auto">
          <a:xfrm>
            <a:off x="4800600" y="4191000"/>
            <a:ext cx="1752600" cy="10795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600" b="1" dirty="0"/>
              <a:t>Программа воспитания и социализации обучающихся</a:t>
            </a:r>
          </a:p>
        </p:txBody>
      </p:sp>
      <p:sp>
        <p:nvSpPr>
          <p:cNvPr id="25621" name="Text Box 21"/>
          <p:cNvSpPr txBox="1">
            <a:spLocks noChangeArrowheads="1"/>
          </p:cNvSpPr>
          <p:nvPr/>
        </p:nvSpPr>
        <p:spPr bwMode="auto">
          <a:xfrm>
            <a:off x="6858000" y="4267200"/>
            <a:ext cx="1905000" cy="835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1"/>
              <a:t>Программ</a:t>
            </a:r>
            <a:r>
              <a:rPr lang="ru-RU" sz="1600" b="1"/>
              <a:t>а </a:t>
            </a:r>
            <a:r>
              <a:rPr lang="en-US" sz="1600" b="1"/>
              <a:t> коррекционной работы</a:t>
            </a:r>
            <a:endParaRPr lang="ru-RU" sz="1600" b="1"/>
          </a:p>
        </p:txBody>
      </p:sp>
      <p:sp>
        <p:nvSpPr>
          <p:cNvPr id="25622" name="Line 22"/>
          <p:cNvSpPr>
            <a:spLocks noChangeShapeType="1"/>
          </p:cNvSpPr>
          <p:nvPr/>
        </p:nvSpPr>
        <p:spPr bwMode="auto">
          <a:xfrm flipH="1">
            <a:off x="1219200" y="3505200"/>
            <a:ext cx="2895600" cy="533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5623" name="Line 23"/>
          <p:cNvSpPr>
            <a:spLocks noChangeShapeType="1"/>
          </p:cNvSpPr>
          <p:nvPr/>
        </p:nvSpPr>
        <p:spPr bwMode="auto">
          <a:xfrm>
            <a:off x="4191000" y="3505200"/>
            <a:ext cx="0" cy="609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5624" name="Line 24"/>
          <p:cNvSpPr>
            <a:spLocks noChangeShapeType="1"/>
          </p:cNvSpPr>
          <p:nvPr/>
        </p:nvSpPr>
        <p:spPr bwMode="auto">
          <a:xfrm>
            <a:off x="5105400" y="3505200"/>
            <a:ext cx="0" cy="685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5625" name="Line 25"/>
          <p:cNvSpPr>
            <a:spLocks noChangeShapeType="1"/>
          </p:cNvSpPr>
          <p:nvPr/>
        </p:nvSpPr>
        <p:spPr bwMode="auto">
          <a:xfrm>
            <a:off x="5105400" y="3505200"/>
            <a:ext cx="2667000" cy="762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Line 54"/>
          <p:cNvSpPr>
            <a:spLocks noChangeShapeType="1"/>
          </p:cNvSpPr>
          <p:nvPr/>
        </p:nvSpPr>
        <p:spPr bwMode="auto">
          <a:xfrm>
            <a:off x="4643438" y="1357313"/>
            <a:ext cx="1928812" cy="1071562"/>
          </a:xfrm>
          <a:prstGeom prst="line">
            <a:avLst/>
          </a:prstGeom>
          <a:noFill/>
          <a:ln w="57150">
            <a:solidFill>
              <a:srgbClr val="FFC000"/>
            </a:solidFill>
            <a:round/>
            <a:headEnd/>
            <a:tailEnd type="stealth" w="med" len="lg"/>
          </a:ln>
        </p:spPr>
        <p:txBody>
          <a:bodyPr/>
          <a:lstStyle/>
          <a:p>
            <a:endParaRPr lang="ru-RU"/>
          </a:p>
        </p:txBody>
      </p:sp>
      <p:cxnSp>
        <p:nvCxnSpPr>
          <p:cNvPr id="24" name="Прямая со стрелкой 23"/>
          <p:cNvCxnSpPr>
            <a:stCxn id="27650" idx="0"/>
          </p:cNvCxnSpPr>
          <p:nvPr/>
        </p:nvCxnSpPr>
        <p:spPr>
          <a:xfrm rot="16200000" flipH="1">
            <a:off x="4893470" y="1107281"/>
            <a:ext cx="2214562" cy="2714625"/>
          </a:xfrm>
          <a:prstGeom prst="straightConnector1">
            <a:avLst/>
          </a:prstGeom>
          <a:ln w="57150">
            <a:solidFill>
              <a:srgbClr val="FFC00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>
            <a:stCxn id="163855" idx="0"/>
          </p:cNvCxnSpPr>
          <p:nvPr/>
        </p:nvCxnSpPr>
        <p:spPr>
          <a:xfrm rot="16200000" flipH="1">
            <a:off x="3644900" y="2484438"/>
            <a:ext cx="2643188" cy="500062"/>
          </a:xfrm>
          <a:prstGeom prst="straightConnector1">
            <a:avLst/>
          </a:prstGeom>
          <a:ln w="57150">
            <a:solidFill>
              <a:srgbClr val="FFC00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653" name="Прямая со стрелкой 20"/>
          <p:cNvCxnSpPr>
            <a:cxnSpLocks noChangeShapeType="1"/>
            <a:stCxn id="16389" idx="2"/>
            <a:endCxn id="27661" idx="0"/>
          </p:cNvCxnSpPr>
          <p:nvPr/>
        </p:nvCxnSpPr>
        <p:spPr bwMode="auto">
          <a:xfrm rot="16200000" flipH="1">
            <a:off x="2497932" y="3467894"/>
            <a:ext cx="4286250" cy="65087"/>
          </a:xfrm>
          <a:prstGeom prst="straightConnector1">
            <a:avLst/>
          </a:prstGeom>
          <a:noFill/>
          <a:ln w="57150" algn="ctr">
            <a:solidFill>
              <a:srgbClr val="FFC000"/>
            </a:solidFill>
            <a:round/>
            <a:headEnd/>
            <a:tailEnd type="stealth" w="med" len="med"/>
          </a:ln>
        </p:spPr>
      </p:cxnSp>
      <p:sp>
        <p:nvSpPr>
          <p:cNvPr id="16389" name="Rectangle 21"/>
          <p:cNvSpPr>
            <a:spLocks noChangeArrowheads="1"/>
          </p:cNvSpPr>
          <p:nvPr/>
        </p:nvSpPr>
        <p:spPr bwMode="auto">
          <a:xfrm>
            <a:off x="2000250" y="285750"/>
            <a:ext cx="5214938" cy="1071563"/>
          </a:xfrm>
          <a:prstGeom prst="rect">
            <a:avLst/>
          </a:prstGeom>
          <a:solidFill>
            <a:schemeClr val="bg1">
              <a:lumMod val="90000"/>
            </a:schemeClr>
          </a:solidFill>
          <a:ln w="9525">
            <a:solidFill>
              <a:srgbClr val="00206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ru-RU" sz="2000" b="1">
                <a:solidFill>
                  <a:srgbClr val="990033"/>
                </a:solidFill>
              </a:rPr>
              <a:t>Направления воспитания </a:t>
            </a:r>
          </a:p>
          <a:p>
            <a:pPr algn="ctr">
              <a:defRPr/>
            </a:pPr>
            <a:r>
              <a:rPr lang="ru-RU" sz="2000" b="1">
                <a:solidFill>
                  <a:srgbClr val="990033"/>
                </a:solidFill>
              </a:rPr>
              <a:t>и социализации</a:t>
            </a:r>
            <a:endParaRPr lang="ru-RU" sz="2000">
              <a:solidFill>
                <a:srgbClr val="990033"/>
              </a:solidFill>
            </a:endParaRPr>
          </a:p>
          <a:p>
            <a:pPr algn="ctr">
              <a:defRPr/>
            </a:pPr>
            <a:endParaRPr lang="ru-RU" sz="2000" b="1">
              <a:solidFill>
                <a:srgbClr val="990033"/>
              </a:solidFill>
              <a:latin typeface="Arial Black" pitchFamily="34" charset="0"/>
            </a:endParaRPr>
          </a:p>
        </p:txBody>
      </p:sp>
      <p:sp>
        <p:nvSpPr>
          <p:cNvPr id="27655" name="Rectangle 23"/>
          <p:cNvSpPr>
            <a:spLocks noChangeArrowheads="1"/>
          </p:cNvSpPr>
          <p:nvPr/>
        </p:nvSpPr>
        <p:spPr bwMode="auto">
          <a:xfrm>
            <a:off x="6572250" y="1785938"/>
            <a:ext cx="2071688" cy="1285875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b="1"/>
              <a:t>Воспитание</a:t>
            </a:r>
          </a:p>
          <a:p>
            <a:pPr algn="ctr"/>
            <a:r>
              <a:rPr lang="ru-RU" b="1"/>
              <a:t>социальной </a:t>
            </a:r>
          </a:p>
          <a:p>
            <a:pPr algn="ctr"/>
            <a:r>
              <a:rPr lang="ru-RU" b="1"/>
              <a:t>ответственности</a:t>
            </a:r>
          </a:p>
        </p:txBody>
      </p:sp>
      <p:sp>
        <p:nvSpPr>
          <p:cNvPr id="27656" name="Rectangle 24"/>
          <p:cNvSpPr>
            <a:spLocks noChangeArrowheads="1"/>
          </p:cNvSpPr>
          <p:nvPr/>
        </p:nvSpPr>
        <p:spPr bwMode="auto">
          <a:xfrm>
            <a:off x="2500313" y="4000500"/>
            <a:ext cx="1857375" cy="1444625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b="1">
                <a:solidFill>
                  <a:schemeClr val="tx2"/>
                </a:solidFill>
              </a:rPr>
              <a:t>Воспитание </a:t>
            </a:r>
          </a:p>
          <a:p>
            <a:pPr algn="ctr"/>
            <a:r>
              <a:rPr lang="ru-RU" b="1">
                <a:solidFill>
                  <a:schemeClr val="tx2"/>
                </a:solidFill>
              </a:rPr>
              <a:t>экологической</a:t>
            </a:r>
          </a:p>
          <a:p>
            <a:pPr algn="ctr"/>
            <a:r>
              <a:rPr lang="ru-RU" b="1">
                <a:solidFill>
                  <a:schemeClr val="tx2"/>
                </a:solidFill>
              </a:rPr>
              <a:t> культуры</a:t>
            </a:r>
          </a:p>
          <a:p>
            <a:pPr algn="ctr"/>
            <a:endParaRPr lang="ru-RU" b="1">
              <a:solidFill>
                <a:schemeClr val="tx2"/>
              </a:solidFill>
            </a:endParaRPr>
          </a:p>
        </p:txBody>
      </p:sp>
      <p:sp>
        <p:nvSpPr>
          <p:cNvPr id="27657" name="Rectangle 25"/>
          <p:cNvSpPr>
            <a:spLocks noChangeArrowheads="1"/>
          </p:cNvSpPr>
          <p:nvPr/>
        </p:nvSpPr>
        <p:spPr bwMode="auto">
          <a:xfrm>
            <a:off x="6786563" y="3573463"/>
            <a:ext cx="2214562" cy="1214437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b="1">
                <a:solidFill>
                  <a:schemeClr val="tx2"/>
                </a:solidFill>
              </a:rPr>
              <a:t>Воспитание</a:t>
            </a:r>
          </a:p>
          <a:p>
            <a:pPr algn="ctr"/>
            <a:r>
              <a:rPr lang="ru-RU" b="1">
                <a:solidFill>
                  <a:schemeClr val="tx2"/>
                </a:solidFill>
              </a:rPr>
              <a:t> трудолюбия,</a:t>
            </a:r>
          </a:p>
          <a:p>
            <a:pPr algn="ctr"/>
            <a:r>
              <a:rPr lang="ru-RU" b="1">
                <a:solidFill>
                  <a:schemeClr val="tx2"/>
                </a:solidFill>
              </a:rPr>
              <a:t>профессиональная</a:t>
            </a:r>
          </a:p>
          <a:p>
            <a:pPr algn="ctr"/>
            <a:r>
              <a:rPr lang="ru-RU" b="1">
                <a:solidFill>
                  <a:schemeClr val="tx2"/>
                </a:solidFill>
              </a:rPr>
              <a:t> ориентация</a:t>
            </a:r>
          </a:p>
        </p:txBody>
      </p:sp>
      <p:sp>
        <p:nvSpPr>
          <p:cNvPr id="27658" name="Rectangle 26"/>
          <p:cNvSpPr>
            <a:spLocks noChangeArrowheads="1"/>
          </p:cNvSpPr>
          <p:nvPr/>
        </p:nvSpPr>
        <p:spPr bwMode="auto">
          <a:xfrm>
            <a:off x="611188" y="1714500"/>
            <a:ext cx="2317750" cy="1285875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b="1" dirty="0">
                <a:solidFill>
                  <a:schemeClr val="tx2"/>
                </a:solidFill>
              </a:rPr>
              <a:t>Воспитание</a:t>
            </a:r>
          </a:p>
          <a:p>
            <a:pPr algn="ctr"/>
            <a:r>
              <a:rPr lang="ru-RU" b="1" dirty="0">
                <a:solidFill>
                  <a:schemeClr val="tx2"/>
                </a:solidFill>
              </a:rPr>
              <a:t> гражданственности,</a:t>
            </a:r>
          </a:p>
          <a:p>
            <a:pPr algn="ctr"/>
            <a:r>
              <a:rPr lang="ru-RU" b="1" dirty="0">
                <a:solidFill>
                  <a:schemeClr val="tx2"/>
                </a:solidFill>
              </a:rPr>
              <a:t>патриотизма </a:t>
            </a:r>
          </a:p>
        </p:txBody>
      </p:sp>
      <p:sp>
        <p:nvSpPr>
          <p:cNvPr id="27659" name="Rectangle 29"/>
          <p:cNvSpPr>
            <a:spLocks noChangeArrowheads="1"/>
          </p:cNvSpPr>
          <p:nvPr/>
        </p:nvSpPr>
        <p:spPr bwMode="auto">
          <a:xfrm>
            <a:off x="357188" y="3429000"/>
            <a:ext cx="1928812" cy="1285875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b="1" dirty="0">
                <a:solidFill>
                  <a:schemeClr val="tx2"/>
                </a:solidFill>
              </a:rPr>
              <a:t>Воспитание</a:t>
            </a:r>
          </a:p>
          <a:p>
            <a:pPr algn="ctr"/>
            <a:r>
              <a:rPr lang="ru-RU" b="1" dirty="0">
                <a:solidFill>
                  <a:schemeClr val="tx2"/>
                </a:solidFill>
              </a:rPr>
              <a:t>нравственных</a:t>
            </a:r>
          </a:p>
          <a:p>
            <a:pPr algn="ctr"/>
            <a:r>
              <a:rPr lang="ru-RU" b="1" dirty="0">
                <a:solidFill>
                  <a:schemeClr val="tx2"/>
                </a:solidFill>
              </a:rPr>
              <a:t> чувств,</a:t>
            </a:r>
          </a:p>
          <a:p>
            <a:pPr algn="ctr"/>
            <a:r>
              <a:rPr lang="ru-RU" b="1" dirty="0">
                <a:solidFill>
                  <a:schemeClr val="tx2"/>
                </a:solidFill>
              </a:rPr>
              <a:t>убеждений</a:t>
            </a:r>
          </a:p>
          <a:p>
            <a:pPr algn="ctr"/>
            <a:endParaRPr lang="ru-RU" b="1" dirty="0">
              <a:latin typeface="Times New Roman" pitchFamily="18" charset="0"/>
            </a:endParaRPr>
          </a:p>
        </p:txBody>
      </p:sp>
      <p:sp>
        <p:nvSpPr>
          <p:cNvPr id="27660" name="Line 54"/>
          <p:cNvSpPr>
            <a:spLocks noChangeShapeType="1"/>
          </p:cNvSpPr>
          <p:nvPr/>
        </p:nvSpPr>
        <p:spPr bwMode="auto">
          <a:xfrm flipH="1">
            <a:off x="2857500" y="1357313"/>
            <a:ext cx="1785938" cy="1000125"/>
          </a:xfrm>
          <a:prstGeom prst="line">
            <a:avLst/>
          </a:prstGeom>
          <a:noFill/>
          <a:ln w="57150">
            <a:solidFill>
              <a:srgbClr val="FFC000"/>
            </a:solidFill>
            <a:round/>
            <a:headEnd/>
            <a:tailEnd type="stealth" w="med" len="lg"/>
          </a:ln>
        </p:spPr>
        <p:txBody>
          <a:bodyPr/>
          <a:lstStyle/>
          <a:p>
            <a:endParaRPr lang="ru-RU"/>
          </a:p>
        </p:txBody>
      </p:sp>
      <p:sp>
        <p:nvSpPr>
          <p:cNvPr id="27661" name="Rectangle 30"/>
          <p:cNvSpPr>
            <a:spLocks noChangeArrowheads="1"/>
          </p:cNvSpPr>
          <p:nvPr/>
        </p:nvSpPr>
        <p:spPr bwMode="auto">
          <a:xfrm>
            <a:off x="3708400" y="5643563"/>
            <a:ext cx="1928813" cy="1071562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b="1" dirty="0">
                <a:solidFill>
                  <a:schemeClr val="tx2"/>
                </a:solidFill>
              </a:rPr>
              <a:t>Эстетическое</a:t>
            </a:r>
          </a:p>
          <a:p>
            <a:pPr algn="ctr"/>
            <a:r>
              <a:rPr lang="ru-RU" b="1" dirty="0">
                <a:solidFill>
                  <a:schemeClr val="tx2"/>
                </a:solidFill>
              </a:rPr>
              <a:t> воспитание</a:t>
            </a:r>
          </a:p>
        </p:txBody>
      </p:sp>
      <p:sp>
        <p:nvSpPr>
          <p:cNvPr id="27662" name="Line 54"/>
          <p:cNvSpPr>
            <a:spLocks noChangeShapeType="1"/>
          </p:cNvSpPr>
          <p:nvPr/>
        </p:nvSpPr>
        <p:spPr bwMode="auto">
          <a:xfrm flipH="1">
            <a:off x="3429000" y="1357313"/>
            <a:ext cx="1214438" cy="2714625"/>
          </a:xfrm>
          <a:prstGeom prst="line">
            <a:avLst/>
          </a:prstGeom>
          <a:noFill/>
          <a:ln w="57150">
            <a:solidFill>
              <a:srgbClr val="FFC000"/>
            </a:solidFill>
            <a:round/>
            <a:headEnd/>
            <a:tailEnd type="stealth" w="med" len="lg"/>
          </a:ln>
        </p:spPr>
        <p:txBody>
          <a:bodyPr/>
          <a:lstStyle/>
          <a:p>
            <a:endParaRPr lang="ru-RU"/>
          </a:p>
        </p:txBody>
      </p:sp>
      <p:cxnSp>
        <p:nvCxnSpPr>
          <p:cNvPr id="40" name="Прямая со стрелкой 39"/>
          <p:cNvCxnSpPr>
            <a:stCxn id="16389" idx="2"/>
            <a:endCxn id="163852" idx="3"/>
          </p:cNvCxnSpPr>
          <p:nvPr/>
        </p:nvCxnSpPr>
        <p:spPr>
          <a:xfrm rot="5400000">
            <a:off x="2072481" y="1537495"/>
            <a:ext cx="2714625" cy="2322512"/>
          </a:xfrm>
          <a:prstGeom prst="straightConnector1">
            <a:avLst/>
          </a:prstGeom>
          <a:ln w="57150">
            <a:solidFill>
              <a:srgbClr val="FFC00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664" name="Rectangle 25"/>
          <p:cNvSpPr>
            <a:spLocks noChangeArrowheads="1"/>
          </p:cNvSpPr>
          <p:nvPr/>
        </p:nvSpPr>
        <p:spPr bwMode="auto">
          <a:xfrm>
            <a:off x="4859338" y="4076700"/>
            <a:ext cx="1857375" cy="1143000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b="1">
                <a:solidFill>
                  <a:schemeClr val="tx2"/>
                </a:solidFill>
              </a:rPr>
              <a:t>Воспитание</a:t>
            </a:r>
          </a:p>
          <a:p>
            <a:pPr algn="ctr"/>
            <a:r>
              <a:rPr lang="ru-RU" b="1">
                <a:solidFill>
                  <a:schemeClr val="tx2"/>
                </a:solidFill>
              </a:rPr>
              <a:t> здорового</a:t>
            </a:r>
          </a:p>
          <a:p>
            <a:pPr algn="ctr"/>
            <a:r>
              <a:rPr lang="ru-RU" b="1">
                <a:solidFill>
                  <a:schemeClr val="tx2"/>
                </a:solidFill>
              </a:rPr>
              <a:t> образа</a:t>
            </a:r>
          </a:p>
          <a:p>
            <a:pPr algn="ctr"/>
            <a:r>
              <a:rPr lang="ru-RU" b="1">
                <a:solidFill>
                  <a:schemeClr val="tx2"/>
                </a:solidFill>
              </a:rPr>
              <a:t>жизни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 smtClean="0"/>
              <a:t>Программа воспитания и социализации обучающихся</a:t>
            </a:r>
            <a:endParaRPr lang="ru-RU" sz="28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500034" y="1785926"/>
          <a:ext cx="8229600" cy="4658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/>
                <a:gridCol w="4114800"/>
              </a:tblGrid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6633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Обязательная часть</a:t>
                      </a:r>
                      <a:endParaRPr lang="ru-RU" sz="1100" dirty="0">
                        <a:solidFill>
                          <a:srgbClr val="6633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6633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Вариативная часть </a:t>
                      </a:r>
                      <a:endParaRPr lang="ru-RU" sz="1100" dirty="0">
                        <a:solidFill>
                          <a:srgbClr val="6633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6633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(формируемая образовательным учреждением)</a:t>
                      </a:r>
                      <a:endParaRPr lang="ru-RU" sz="1100" dirty="0">
                        <a:solidFill>
                          <a:srgbClr val="6633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6633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Цель</a:t>
                      </a:r>
                      <a:endParaRPr lang="ru-RU" sz="1100">
                        <a:solidFill>
                          <a:srgbClr val="6633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6633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По каждому направлению:</a:t>
                      </a:r>
                      <a:endParaRPr lang="ru-RU" sz="1100" dirty="0">
                        <a:solidFill>
                          <a:srgbClr val="6633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6633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Задачи </a:t>
                      </a:r>
                      <a:endParaRPr lang="ru-RU" sz="1100">
                        <a:solidFill>
                          <a:srgbClr val="6633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ru-RU" sz="1400" dirty="0">
                          <a:solidFill>
                            <a:srgbClr val="6633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Содержание,  виды  и формы деятельности</a:t>
                      </a:r>
                      <a:endParaRPr lang="ru-RU" sz="1100" dirty="0">
                        <a:solidFill>
                          <a:srgbClr val="6633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6633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Ценностные ориентации</a:t>
                      </a:r>
                      <a:endParaRPr lang="ru-RU" sz="1100">
                        <a:solidFill>
                          <a:srgbClr val="6633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ru-RU" sz="1400" dirty="0">
                          <a:solidFill>
                            <a:srgbClr val="6633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Критерии и показатели результативности</a:t>
                      </a:r>
                      <a:endParaRPr lang="ru-RU" sz="1100" dirty="0">
                        <a:solidFill>
                          <a:srgbClr val="6633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6633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Направления деятельности:</a:t>
                      </a:r>
                      <a:endParaRPr lang="ru-RU" sz="1100">
                        <a:solidFill>
                          <a:srgbClr val="6633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ru-RU" sz="1400" dirty="0">
                          <a:solidFill>
                            <a:srgbClr val="6633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Методика и инструментарий мониторинга</a:t>
                      </a:r>
                      <a:endParaRPr lang="ru-RU" sz="1100" dirty="0">
                        <a:solidFill>
                          <a:srgbClr val="6633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228600" algn="l"/>
                        </a:tabLst>
                      </a:pPr>
                      <a:r>
                        <a:rPr lang="ru-RU" sz="1400">
                          <a:solidFill>
                            <a:srgbClr val="6633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Духовно-нравственное развитие и воспитание</a:t>
                      </a:r>
                      <a:endParaRPr lang="ru-RU" sz="1100">
                        <a:solidFill>
                          <a:srgbClr val="6633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ru-RU" sz="1400" dirty="0">
                          <a:solidFill>
                            <a:srgbClr val="6633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Просветительская и методическая работа с участниками образовательного процесса </a:t>
                      </a:r>
                      <a:endParaRPr lang="ru-RU" sz="1100" dirty="0">
                        <a:solidFill>
                          <a:srgbClr val="6633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228600" algn="l"/>
                        </a:tabLst>
                      </a:pPr>
                      <a:r>
                        <a:rPr lang="ru-RU" sz="1400">
                          <a:solidFill>
                            <a:srgbClr val="6633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Социализация и профессиональная ориентация</a:t>
                      </a:r>
                      <a:endParaRPr lang="ru-RU" sz="1100">
                        <a:solidFill>
                          <a:srgbClr val="6633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rgbClr val="6633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228600" algn="l"/>
                        </a:tabLst>
                      </a:pPr>
                      <a:r>
                        <a:rPr lang="ru-RU" sz="1400">
                          <a:solidFill>
                            <a:srgbClr val="6633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Формирование экологической культуры</a:t>
                      </a:r>
                      <a:endParaRPr lang="ru-RU" sz="1100">
                        <a:solidFill>
                          <a:srgbClr val="6633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rgbClr val="6633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228600" algn="l"/>
                        </a:tabLst>
                      </a:pPr>
                      <a:r>
                        <a:rPr lang="ru-RU" sz="1400">
                          <a:solidFill>
                            <a:srgbClr val="6633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Формирование здорового и безопасного образа жизни</a:t>
                      </a:r>
                      <a:endParaRPr lang="ru-RU" sz="1100">
                        <a:solidFill>
                          <a:srgbClr val="6633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rgbClr val="6633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6633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Планируемые результаты</a:t>
                      </a:r>
                      <a:endParaRPr lang="ru-RU" sz="1100">
                        <a:solidFill>
                          <a:srgbClr val="6633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rgbClr val="6633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42844" y="214291"/>
          <a:ext cx="8715467" cy="65603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7405"/>
                <a:gridCol w="662728"/>
                <a:gridCol w="2289285"/>
                <a:gridCol w="773146"/>
                <a:gridCol w="843464"/>
                <a:gridCol w="1194863"/>
                <a:gridCol w="1124576"/>
              </a:tblGrid>
              <a:tr h="86612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100" dirty="0">
                        <a:solidFill>
                          <a:srgbClr val="663300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6633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Цель и задачи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6633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Основные направления  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b="1">
                          <a:solidFill>
                            <a:srgbClr val="6633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Виды деятельности и формы занятий</a:t>
                      </a:r>
                      <a:endParaRPr lang="ru-RU" sz="1100">
                        <a:solidFill>
                          <a:srgbClr val="663300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b="1">
                          <a:solidFill>
                            <a:srgbClr val="6633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Оценивание результатов  </a:t>
                      </a:r>
                      <a:endParaRPr lang="ru-RU" sz="1100">
                        <a:solidFill>
                          <a:srgbClr val="663300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6633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Методика и инструментарий мониторинга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6633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Требования к условиям реализации программы</a:t>
                      </a:r>
                    </a:p>
                  </a:txBody>
                  <a:tcPr marL="68580" marR="68580" marT="0" marB="0"/>
                </a:tc>
              </a:tr>
              <a:tr h="99046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6633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Программа духовно-нравственного развития, воспитания  обучающихся  на ступени основного общего образования </a:t>
                      </a:r>
                      <a:endParaRPr lang="ru-RU" sz="1200" dirty="0">
                        <a:solidFill>
                          <a:srgbClr val="663300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100">
                        <a:solidFill>
                          <a:srgbClr val="663300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rgbClr val="6633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воспитание  </a:t>
                      </a:r>
                      <a:r>
                        <a:rPr lang="ru-RU" sz="1100" dirty="0">
                          <a:solidFill>
                            <a:srgbClr val="6633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гражданственности,  патриотизма,  уважения  к  правам, свободам и обязанностям человека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100" dirty="0">
                        <a:solidFill>
                          <a:srgbClr val="663300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100">
                        <a:solidFill>
                          <a:srgbClr val="663300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100">
                        <a:solidFill>
                          <a:srgbClr val="663300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100">
                        <a:solidFill>
                          <a:srgbClr val="663300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</a:tr>
              <a:tr h="33312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100">
                        <a:solidFill>
                          <a:srgbClr val="663300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100">
                        <a:solidFill>
                          <a:srgbClr val="663300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6633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воспитание нравственных чувств и этического сознания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100" dirty="0">
                        <a:solidFill>
                          <a:srgbClr val="663300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100" dirty="0">
                        <a:solidFill>
                          <a:srgbClr val="663300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100" dirty="0">
                        <a:solidFill>
                          <a:srgbClr val="663300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100">
                        <a:solidFill>
                          <a:srgbClr val="663300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</a:tr>
              <a:tr h="66625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100">
                        <a:solidFill>
                          <a:srgbClr val="663300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100" dirty="0">
                        <a:solidFill>
                          <a:srgbClr val="663300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6633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воспитание  трудолюбия,  творческого  отношения  к  учению, 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6633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труду, жизни: 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100">
                        <a:solidFill>
                          <a:srgbClr val="663300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100">
                        <a:solidFill>
                          <a:srgbClr val="663300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100" dirty="0">
                        <a:solidFill>
                          <a:srgbClr val="663300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100">
                        <a:solidFill>
                          <a:srgbClr val="663300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</a:tr>
              <a:tr h="66625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100">
                        <a:solidFill>
                          <a:srgbClr val="663300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100">
                        <a:solidFill>
                          <a:srgbClr val="663300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6633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воспитание ценностного отношения к природе, окружающей </a:t>
                      </a:r>
                      <a:r>
                        <a:rPr lang="ru-RU" sz="1100" dirty="0" smtClean="0">
                          <a:solidFill>
                            <a:srgbClr val="6633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среде   </a:t>
                      </a:r>
                      <a:r>
                        <a:rPr lang="ru-RU" sz="1100" dirty="0">
                          <a:solidFill>
                            <a:srgbClr val="6633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(экологическое воспитание</a:t>
                      </a:r>
                      <a:r>
                        <a:rPr lang="ru-RU" sz="1100" dirty="0" smtClean="0">
                          <a:solidFill>
                            <a:srgbClr val="6633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):</a:t>
                      </a:r>
                      <a:endParaRPr lang="ru-RU" sz="1100" dirty="0">
                        <a:solidFill>
                          <a:srgbClr val="663300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100">
                        <a:solidFill>
                          <a:srgbClr val="663300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100">
                        <a:solidFill>
                          <a:srgbClr val="663300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100" dirty="0">
                        <a:solidFill>
                          <a:srgbClr val="663300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100" dirty="0">
                        <a:solidFill>
                          <a:srgbClr val="663300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</a:tr>
              <a:tr h="99046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100">
                        <a:solidFill>
                          <a:srgbClr val="663300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100">
                        <a:solidFill>
                          <a:srgbClr val="663300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6633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воспитание  ценностного  отношения  к  прекрасному,  формирование представлений об эстетических идеалах и ценностях (эстетическое воспитание)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100">
                        <a:solidFill>
                          <a:srgbClr val="663300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100">
                        <a:solidFill>
                          <a:srgbClr val="663300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100">
                        <a:solidFill>
                          <a:srgbClr val="663300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100" dirty="0">
                        <a:solidFill>
                          <a:srgbClr val="663300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</a:tr>
              <a:tr h="49523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b="0" dirty="0">
                          <a:solidFill>
                            <a:srgbClr val="6633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Программа  социализации подростков</a:t>
                      </a:r>
                      <a:endParaRPr lang="ru-RU" sz="1200" b="0" dirty="0">
                        <a:solidFill>
                          <a:srgbClr val="663300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100">
                        <a:solidFill>
                          <a:srgbClr val="663300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100">
                        <a:solidFill>
                          <a:srgbClr val="663300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100">
                        <a:solidFill>
                          <a:srgbClr val="663300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100">
                        <a:solidFill>
                          <a:srgbClr val="663300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100">
                        <a:solidFill>
                          <a:srgbClr val="663300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100">
                        <a:solidFill>
                          <a:srgbClr val="663300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</a:tr>
              <a:tr h="66031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b="0" dirty="0">
                          <a:solidFill>
                            <a:srgbClr val="6633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Программа профессиональной ориентации обучающихся  </a:t>
                      </a:r>
                      <a:endParaRPr lang="ru-RU" sz="1200" b="0" dirty="0">
                        <a:solidFill>
                          <a:srgbClr val="663300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100">
                        <a:solidFill>
                          <a:srgbClr val="663300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100">
                        <a:solidFill>
                          <a:srgbClr val="663300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100">
                        <a:solidFill>
                          <a:srgbClr val="663300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100">
                        <a:solidFill>
                          <a:srgbClr val="663300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100">
                        <a:solidFill>
                          <a:srgbClr val="663300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100">
                        <a:solidFill>
                          <a:srgbClr val="663300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</a:tr>
              <a:tr h="83261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b="0" dirty="0">
                          <a:solidFill>
                            <a:srgbClr val="6633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Программа  формирования культуры здорового и безопасного образа жизни подростков</a:t>
                      </a:r>
                      <a:endParaRPr lang="ru-RU" sz="1200" b="0" dirty="0">
                        <a:solidFill>
                          <a:srgbClr val="663300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100">
                        <a:solidFill>
                          <a:srgbClr val="663300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100" dirty="0">
                        <a:solidFill>
                          <a:srgbClr val="663300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100">
                        <a:solidFill>
                          <a:srgbClr val="663300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100">
                        <a:solidFill>
                          <a:srgbClr val="663300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100">
                        <a:solidFill>
                          <a:srgbClr val="663300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100" dirty="0">
                        <a:solidFill>
                          <a:srgbClr val="663300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 smtClean="0"/>
              <a:t>План действий по разработке программы воспитания  и социализации обучающихся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 </a:t>
            </a:r>
            <a:r>
              <a:rPr lang="en-US" sz="1600" b="1" dirty="0" smtClean="0"/>
              <a:t>I. </a:t>
            </a:r>
            <a:r>
              <a:rPr lang="ru-RU" sz="1600" b="1" dirty="0" smtClean="0"/>
              <a:t>Аналитический этап</a:t>
            </a:r>
          </a:p>
          <a:p>
            <a:pPr lvl="0"/>
            <a:r>
              <a:rPr lang="ru-RU" sz="1600" dirty="0" smtClean="0"/>
              <a:t>Анализ состояния воспитательного процесса, </a:t>
            </a:r>
          </a:p>
          <a:p>
            <a:pPr lvl="0"/>
            <a:r>
              <a:rPr lang="ru-RU" sz="1600" dirty="0" smtClean="0"/>
              <a:t>Определение эффективного опыта,</a:t>
            </a:r>
          </a:p>
          <a:p>
            <a:pPr lvl="0"/>
            <a:r>
              <a:rPr lang="ru-RU" sz="1600" dirty="0" smtClean="0"/>
              <a:t>Выявление потенциала школы, </a:t>
            </a:r>
          </a:p>
          <a:p>
            <a:pPr lvl="0"/>
            <a:r>
              <a:rPr lang="ru-RU" sz="1600" dirty="0" smtClean="0"/>
              <a:t>Изучение спроса социальных заказчиков; </a:t>
            </a:r>
          </a:p>
          <a:p>
            <a:pPr lvl="0"/>
            <a:r>
              <a:rPr lang="ru-RU" sz="1600" dirty="0" smtClean="0"/>
              <a:t>Определение основных направлений воспитательной работы школы.</a:t>
            </a:r>
          </a:p>
          <a:p>
            <a:pPr>
              <a:buNone/>
            </a:pPr>
            <a:r>
              <a:rPr lang="ru-RU" sz="1600" dirty="0" smtClean="0"/>
              <a:t> </a:t>
            </a:r>
          </a:p>
          <a:p>
            <a:pPr>
              <a:buNone/>
            </a:pPr>
            <a:r>
              <a:rPr lang="en-US" sz="1600" b="1" dirty="0" smtClean="0"/>
              <a:t>II</a:t>
            </a:r>
            <a:r>
              <a:rPr lang="ru-RU" sz="1600" b="1" dirty="0" smtClean="0"/>
              <a:t>. Изучение нормативно-правовой базы.</a:t>
            </a:r>
          </a:p>
          <a:p>
            <a:r>
              <a:rPr lang="ru-RU" sz="1600" dirty="0" smtClean="0"/>
              <a:t>  2012 г. Закон об образовании. </a:t>
            </a:r>
          </a:p>
          <a:p>
            <a:pPr lvl="0"/>
            <a:r>
              <a:rPr lang="ru-RU" sz="1600" dirty="0" smtClean="0"/>
              <a:t>2000 г. Национальная доктрина образования РФ.</a:t>
            </a:r>
          </a:p>
          <a:p>
            <a:pPr lvl="0"/>
            <a:r>
              <a:rPr lang="ru-RU" sz="1600" dirty="0" smtClean="0"/>
              <a:t>2004г. Концепция модернизации российского образования.</a:t>
            </a:r>
          </a:p>
          <a:p>
            <a:pPr lvl="0"/>
            <a:r>
              <a:rPr lang="ru-RU" sz="1600" dirty="0" smtClean="0"/>
              <a:t>2009г. Наша новая школа.</a:t>
            </a:r>
          </a:p>
          <a:p>
            <a:pPr lvl="0"/>
            <a:r>
              <a:rPr lang="ru-RU" sz="1600" dirty="0" smtClean="0"/>
              <a:t>2009г. Концепция духовно-нравственного развития и воспитания личности гражданина России.</a:t>
            </a:r>
          </a:p>
          <a:p>
            <a:pPr lvl="0"/>
            <a:r>
              <a:rPr lang="ru-RU" sz="1600" dirty="0" smtClean="0"/>
              <a:t>2008г. Воспитательный ресурс региональной системы образования.</a:t>
            </a:r>
          </a:p>
          <a:p>
            <a:pPr lvl="0"/>
            <a:r>
              <a:rPr lang="ru-RU" sz="1600" dirty="0" smtClean="0"/>
              <a:t>2011г. Концепция непрерывного экологического воспитания до 2020г.</a:t>
            </a:r>
          </a:p>
          <a:p>
            <a:pPr>
              <a:buNone/>
            </a:pPr>
            <a:r>
              <a:rPr lang="ru-RU" sz="1600" dirty="0" smtClean="0"/>
              <a:t> </a:t>
            </a:r>
          </a:p>
          <a:p>
            <a:endParaRPr lang="ru-RU" sz="10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 smtClean="0"/>
              <a:t>План действий по разработке программы воспитания  и социализации обучающихся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72072"/>
          </a:xfrm>
        </p:spPr>
        <p:txBody>
          <a:bodyPr/>
          <a:lstStyle/>
          <a:p>
            <a:pPr>
              <a:buNone/>
            </a:pPr>
            <a:r>
              <a:rPr lang="ru-RU" sz="1000" dirty="0" smtClean="0"/>
              <a:t> </a:t>
            </a:r>
          </a:p>
          <a:p>
            <a:pPr>
              <a:buNone/>
            </a:pPr>
            <a:r>
              <a:rPr lang="en-US" sz="1600" b="1" dirty="0" smtClean="0"/>
              <a:t>III.</a:t>
            </a:r>
            <a:r>
              <a:rPr lang="ru-RU" sz="1600" b="1" dirty="0" smtClean="0"/>
              <a:t> Создание рабочих групп.</a:t>
            </a:r>
          </a:p>
          <a:p>
            <a:r>
              <a:rPr lang="ru-RU" sz="1600" dirty="0" smtClean="0"/>
              <a:t> Отбор, конкретизация и систематизация содержания нормативно-правовой базы для программы воспитания и социализации обучающихся.</a:t>
            </a:r>
          </a:p>
          <a:p>
            <a:pPr lvl="0"/>
            <a:r>
              <a:rPr lang="ru-RU" sz="1600" dirty="0" smtClean="0"/>
              <a:t>Воспитание гражданственности, патриотизма.</a:t>
            </a:r>
          </a:p>
          <a:p>
            <a:pPr lvl="0"/>
            <a:r>
              <a:rPr lang="ru-RU" sz="1600" dirty="0" smtClean="0"/>
              <a:t>Воспитание нравственных чувств, убеждений.</a:t>
            </a:r>
          </a:p>
          <a:p>
            <a:pPr lvl="0"/>
            <a:r>
              <a:rPr lang="ru-RU" sz="1600" dirty="0" smtClean="0"/>
              <a:t>Воспитание социальной ответственности.</a:t>
            </a:r>
          </a:p>
          <a:p>
            <a:pPr lvl="0"/>
            <a:r>
              <a:rPr lang="ru-RU" sz="1600" dirty="0" smtClean="0"/>
              <a:t>Воспитание трудолюбия. </a:t>
            </a:r>
          </a:p>
          <a:p>
            <a:pPr lvl="0"/>
            <a:r>
              <a:rPr lang="ru-RU" sz="1600" dirty="0" smtClean="0"/>
              <a:t>Профессиональная ориентация.</a:t>
            </a:r>
          </a:p>
          <a:p>
            <a:pPr lvl="0"/>
            <a:r>
              <a:rPr lang="ru-RU" sz="1600" dirty="0" smtClean="0"/>
              <a:t>Воспитание экологической культуры.</a:t>
            </a:r>
          </a:p>
          <a:p>
            <a:pPr lvl="0"/>
            <a:r>
              <a:rPr lang="ru-RU" sz="1600" dirty="0" smtClean="0"/>
              <a:t>Воспитание здорового образа жизни.</a:t>
            </a:r>
          </a:p>
          <a:p>
            <a:pPr lvl="0"/>
            <a:r>
              <a:rPr lang="ru-RU" sz="1600" dirty="0" smtClean="0"/>
              <a:t>Эстетическое воспитание.</a:t>
            </a:r>
          </a:p>
          <a:p>
            <a:pPr lvl="0"/>
            <a:r>
              <a:rPr lang="ru-RU" sz="1600" dirty="0" smtClean="0"/>
              <a:t>Мониторинг.</a:t>
            </a:r>
          </a:p>
          <a:p>
            <a:pPr>
              <a:buNone/>
            </a:pPr>
            <a:r>
              <a:rPr lang="ru-RU" sz="1600" dirty="0" smtClean="0"/>
              <a:t> </a:t>
            </a:r>
            <a:r>
              <a:rPr lang="en-US" sz="1600" b="1" dirty="0" smtClean="0"/>
              <a:t>IV</a:t>
            </a:r>
            <a:r>
              <a:rPr lang="ru-RU" sz="1600" b="1" dirty="0" smtClean="0"/>
              <a:t>. Экспертиза.</a:t>
            </a:r>
          </a:p>
          <a:p>
            <a:pPr>
              <a:buNone/>
            </a:pPr>
            <a:r>
              <a:rPr lang="en-US" sz="1600" b="1" dirty="0" smtClean="0"/>
              <a:t>V</a:t>
            </a:r>
            <a:r>
              <a:rPr lang="ru-RU" sz="1600" b="1" dirty="0" smtClean="0"/>
              <a:t>.  Рассмотрение на Совете школы, получение рекомендаций.</a:t>
            </a:r>
          </a:p>
          <a:p>
            <a:pPr>
              <a:buNone/>
            </a:pPr>
            <a:r>
              <a:rPr lang="en-US" sz="1600" b="1" dirty="0" smtClean="0"/>
              <a:t>VI</a:t>
            </a:r>
            <a:r>
              <a:rPr lang="ru-RU" sz="1600" b="1" dirty="0" smtClean="0"/>
              <a:t>. Утверждение приказом директора.</a:t>
            </a:r>
          </a:p>
          <a:p>
            <a:pPr>
              <a:buNone/>
            </a:pPr>
            <a:r>
              <a:rPr lang="en-US" sz="1600" b="1" dirty="0" smtClean="0"/>
              <a:t>VII</a:t>
            </a:r>
            <a:r>
              <a:rPr lang="ru-RU" sz="1600" b="1" dirty="0" smtClean="0"/>
              <a:t>.Согласование с Управлением образования.</a:t>
            </a:r>
          </a:p>
          <a:p>
            <a:endParaRPr lang="ru-RU" sz="10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Edu board">
  <a:themeElements>
    <a:clrScheme name="Edu board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Edu board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u board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u board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u board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u board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u board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u board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u board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u board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u board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u board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u board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u board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Edu board</Template>
  <TotalTime>481</TotalTime>
  <Words>512</Words>
  <Application>Microsoft Office PowerPoint</Application>
  <PresentationFormat>Экран (4:3)</PresentationFormat>
  <Paragraphs>156</Paragraphs>
  <Slides>11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Edu board</vt:lpstr>
      <vt:lpstr>Программа воспитания и социализации</vt:lpstr>
      <vt:lpstr>Примерные основные образовательные программы ООО</vt:lpstr>
      <vt:lpstr>Содержательный раздел</vt:lpstr>
      <vt:lpstr>Содержательный раздел</vt:lpstr>
      <vt:lpstr>Слайд 5</vt:lpstr>
      <vt:lpstr>Программа воспитания и социализации обучающихся</vt:lpstr>
      <vt:lpstr>Слайд 7</vt:lpstr>
      <vt:lpstr>План действий по разработке программы воспитания  и социализации обучающихся</vt:lpstr>
      <vt:lpstr>План действий по разработке программы воспитания  и социализации обучающихся</vt:lpstr>
      <vt:lpstr>План действий по разработке программы воспитания  и социализации обучающихся</vt:lpstr>
      <vt:lpstr>Содержательный раздел Воспитание и социализация обучающихся на ступени основного общего образования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</dc:creator>
  <cp:lastModifiedBy>1</cp:lastModifiedBy>
  <cp:revision>51</cp:revision>
  <dcterms:created xsi:type="dcterms:W3CDTF">2012-08-28T07:32:58Z</dcterms:created>
  <dcterms:modified xsi:type="dcterms:W3CDTF">2013-01-30T15:26:40Z</dcterms:modified>
</cp:coreProperties>
</file>